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6" r:id="rId4"/>
    <p:sldId id="259" r:id="rId5"/>
    <p:sldId id="262" r:id="rId6"/>
    <p:sldId id="268" r:id="rId7"/>
    <p:sldId id="272" r:id="rId8"/>
    <p:sldId id="269" r:id="rId9"/>
    <p:sldId id="271" r:id="rId10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99"/>
    <a:srgbClr val="2A0957"/>
    <a:srgbClr val="D7A25B"/>
    <a:srgbClr val="380646"/>
    <a:srgbClr val="638820"/>
    <a:srgbClr val="1E2A24"/>
    <a:srgbClr val="9731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9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7D9FF-C816-4DB1-ACB2-213B1A017822}" type="datetimeFigureOut">
              <a:rPr lang="ru-RU"/>
              <a:pPr>
                <a:defRPr/>
              </a:pPr>
              <a:t>11.09.2017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A9300-9FED-48F8-8316-B06E13257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80CB8-C2CB-45EB-8081-F2335640C458}" type="datetimeFigureOut">
              <a:rPr lang="ru-RU"/>
              <a:pPr>
                <a:defRPr/>
              </a:pPr>
              <a:t>11.09.2017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13576-5304-445E-A573-2D3C1B64E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1BD08-74D7-4BCB-92DA-774F174068F8}" type="datetimeFigureOut">
              <a:rPr lang="ru-RU"/>
              <a:pPr>
                <a:defRPr/>
              </a:pPr>
              <a:t>11.09.2017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1988F-46DB-46C8-A712-4B7858DEC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C7979-55A5-40DF-8158-571490F3D776}" type="datetimeFigureOut">
              <a:rPr lang="ru-RU"/>
              <a:pPr>
                <a:defRPr/>
              </a:pPr>
              <a:t>11.09.2017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DE509-88AB-42E9-A560-C0B729E21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D37DC-2802-4685-8B59-63438CF9D64D}" type="datetimeFigureOut">
              <a:rPr lang="ru-RU"/>
              <a:pPr>
                <a:defRPr/>
              </a:pPr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B5840-3FB0-4BCD-BE7A-B0C2AAA4F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27B2-ED37-46C1-AF0B-2C38C316E3CF}" type="datetimeFigureOut">
              <a:rPr lang="ru-RU"/>
              <a:pPr>
                <a:defRPr/>
              </a:pPr>
              <a:t>11.09.2017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5C84D-6761-4448-961D-4FF7E9051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57388-FB97-4EDE-92E9-5A86B0AD77A4}" type="datetimeFigureOut">
              <a:rPr lang="ru-RU"/>
              <a:pPr>
                <a:defRPr/>
              </a:pPr>
              <a:t>11.09.2017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ED440-834E-4038-B61A-C9320F96F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61A57-9B5B-42E3-8F7C-4C5EAD78939D}" type="datetimeFigureOut">
              <a:rPr lang="ru-RU"/>
              <a:pPr>
                <a:defRPr/>
              </a:pPr>
              <a:t>11.09.2017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F2539-12EB-44B2-9DA0-970375958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32387-D5D0-4C99-9AB8-7F3D1048918B}" type="datetimeFigureOut">
              <a:rPr lang="ru-RU"/>
              <a:pPr>
                <a:defRPr/>
              </a:pPr>
              <a:t>11.09.2017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F62B0-4EA3-4048-85E1-80F049240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326D1-DB5C-4D17-8A82-66612FF6E188}" type="datetimeFigureOut">
              <a:rPr lang="ru-RU"/>
              <a:pPr>
                <a:defRPr/>
              </a:pPr>
              <a:t>11.09.2017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2F9FF-0AFE-45E6-B12F-201976B2B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0D640-D9ED-4272-8732-E6F3A5DA9A9F}" type="datetimeFigureOut">
              <a:rPr lang="ru-RU"/>
              <a:pPr>
                <a:defRPr/>
              </a:pPr>
              <a:t>11.09.2017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2B755-07C5-4DC0-9B42-B5DC45DAA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E13423-C855-4663-BA32-1AEC9ABC9F87}" type="datetimeFigureOut">
              <a:rPr lang="ru-RU"/>
              <a:pPr>
                <a:defRPr/>
              </a:pPr>
              <a:t>11.09.2017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D03C0B-312D-42F4-9735-31DDFA977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10" r:id="rId9"/>
    <p:sldLayoutId id="2147483701" r:id="rId10"/>
    <p:sldLayoutId id="21474837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7" descr="5-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Grp="1" noChangeArrowheads="1" noChangeShapeType="1" noTextEdit="1"/>
          </p:cNvSpPr>
          <p:nvPr>
            <p:ph idx="1"/>
          </p:nvPr>
        </p:nvSpPr>
        <p:spPr>
          <a:xfrm>
            <a:off x="2493420" y="699478"/>
            <a:ext cx="5938952" cy="3372913"/>
          </a:xfr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</a:t>
            </a:r>
            <a:r>
              <a:rPr lang="ru-RU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Я - </a:t>
            </a:r>
            <a:r>
              <a:rPr lang="ru-RU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громадянин</a:t>
            </a:r>
            <a:r>
              <a:rPr lang="ru-RU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України</a:t>
            </a: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3315" name="TextBox 8"/>
          <p:cNvSpPr txBox="1">
            <a:spLocks noChangeArrowheads="1"/>
          </p:cNvSpPr>
          <p:nvPr/>
        </p:nvSpPr>
        <p:spPr bwMode="auto">
          <a:xfrm>
            <a:off x="2143125" y="500063"/>
            <a:ext cx="5572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>
                <a:latin typeface="Annabelle"/>
              </a:rPr>
              <a:t> Навчально-виховний проект</a:t>
            </a:r>
            <a:endParaRPr lang="ru-RU">
              <a:latin typeface="Annabelle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11413" y="4071938"/>
            <a:ext cx="63039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>
                <a:solidFill>
                  <a:srgbClr val="000099"/>
                </a:solidFill>
                <a:latin typeface="Annabelle"/>
              </a:rPr>
              <a:t>КЗО “Дзержинівська СЗШ </a:t>
            </a:r>
          </a:p>
          <a:p>
            <a:pPr algn="ctr"/>
            <a:r>
              <a:rPr lang="uk-UA" sz="3600" b="1">
                <a:solidFill>
                  <a:srgbClr val="000099"/>
                </a:solidFill>
                <a:latin typeface="Annabelle"/>
              </a:rPr>
              <a:t>І-ІІІ ступенів”</a:t>
            </a:r>
          </a:p>
          <a:p>
            <a:pPr algn="ctr"/>
            <a:r>
              <a:rPr lang="uk-UA" sz="3600" b="1">
                <a:solidFill>
                  <a:srgbClr val="000099"/>
                </a:solidFill>
                <a:latin typeface="Annabelle"/>
              </a:rPr>
              <a:t>2017-2018 н.р.</a:t>
            </a:r>
            <a:endParaRPr lang="ru-RU" sz="3600" b="1">
              <a:solidFill>
                <a:srgbClr val="000099"/>
              </a:solidFill>
              <a:latin typeface="Annabelle"/>
            </a:endParaRPr>
          </a:p>
        </p:txBody>
      </p:sp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796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3"/>
            <a:ext cx="19796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Содержимое 6" descr="5-2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402763" cy="6858000"/>
          </a:xfr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3125" y="285750"/>
            <a:ext cx="6500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 i="1">
                <a:solidFill>
                  <a:srgbClr val="002060"/>
                </a:solidFill>
                <a:latin typeface="Comic Sans MS" pitchFamily="66" charset="0"/>
              </a:rPr>
              <a:t>Мета проекту:</a:t>
            </a:r>
            <a:endParaRPr lang="ru-RU" sz="5400" i="1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57250" y="1500188"/>
            <a:ext cx="3929063" cy="264318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  <a:latin typeface="Arial" charset="0"/>
              </a:rPr>
              <a:t>підвищити рівень громадянської свідомості, патріотизму, національної гордості дітей та учнівської молоді, формування їх активної громадянської позиції </a:t>
            </a:r>
          </a:p>
        </p:txBody>
      </p:sp>
      <p:sp>
        <p:nvSpPr>
          <p:cNvPr id="10" name="Овал 9"/>
          <p:cNvSpPr/>
          <p:nvPr/>
        </p:nvSpPr>
        <p:spPr>
          <a:xfrm>
            <a:off x="3286125" y="3357563"/>
            <a:ext cx="4214813" cy="257175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розвити творчі здібності учнів</a:t>
            </a:r>
            <a:endParaRPr lang="ru-RU" sz="240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Рисунок 10" descr="734039-8f53ddc9c9751a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000108"/>
            <a:ext cx="3214710" cy="321471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4343" name="Рисунок 11" descr="47182972_1249541615_62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5419725"/>
            <a:ext cx="1143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2" descr="47182966_1249541548_620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1428750"/>
            <a:ext cx="647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13" descr="47179842_1249529607_5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4929188"/>
            <a:ext cx="1357312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rot="-157239">
            <a:off x="539750" y="2420938"/>
            <a:ext cx="3857625" cy="647700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lt1"/>
                </a:solidFill>
                <a:latin typeface="+mn-lt"/>
              </a:rPr>
              <a:t>- сприяти відродженню українських традицій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246837">
            <a:off x="971550" y="765175"/>
            <a:ext cx="4286250" cy="642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uk-UA" dirty="0">
                <a:solidFill>
                  <a:schemeClr val="bg1"/>
                </a:solidFill>
              </a:rPr>
              <a:t>формувати національну свідомість учнів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892575">
            <a:off x="539750" y="1484313"/>
            <a:ext cx="4121150" cy="585787"/>
          </a:xfrm>
          <a:prstGeom prst="rect">
            <a:avLst/>
          </a:prstGeom>
          <a:solidFill>
            <a:srgbClr val="9731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- розширити і поглибити знання дітей про звичаї, традиції народу </a:t>
            </a:r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rot="-667443">
            <a:off x="827088" y="3357563"/>
            <a:ext cx="3929062" cy="785812"/>
          </a:xfrm>
          <a:prstGeom prst="rect">
            <a:avLst/>
          </a:prstGeom>
          <a:solidFill>
            <a:srgbClr val="638820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solidFill>
                  <a:schemeClr val="lt1"/>
                </a:solidFill>
                <a:latin typeface="+mn-lt"/>
              </a:rPr>
              <a:t>-викликати</a:t>
            </a:r>
            <a:r>
              <a:rPr lang="uk-UA" dirty="0">
                <a:solidFill>
                  <a:schemeClr val="lt1"/>
                </a:solidFill>
                <a:latin typeface="+mn-lt"/>
              </a:rPr>
              <a:t> бажання більше дізнатись про історію українського народу</a:t>
            </a: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 rot="-1159434">
            <a:off x="827088" y="4365625"/>
            <a:ext cx="4232275" cy="554038"/>
          </a:xfrm>
          <a:prstGeom prst="rect">
            <a:avLst/>
          </a:prstGeom>
          <a:solidFill>
            <a:srgbClr val="D7A25B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+mn-lt"/>
              </a:rPr>
              <a:t>- розвивати цікавість до народної творчості, пізнавальні інтереси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479079">
            <a:off x="768350" y="5237163"/>
            <a:ext cx="4718050" cy="571500"/>
          </a:xfrm>
          <a:prstGeom prst="rect">
            <a:avLst/>
          </a:prstGeom>
          <a:solidFill>
            <a:srgbClr val="3806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>
                <a:solidFill>
                  <a:srgbClr val="FFFFFF"/>
                </a:solidFill>
              </a:rPr>
              <a:t>- виховувати любов до рідної країни, повагу до людей, культуру особистості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995738" y="0"/>
            <a:ext cx="2357437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DBE7B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Задачі:</a:t>
            </a:r>
          </a:p>
        </p:txBody>
      </p:sp>
      <p:pic>
        <p:nvPicPr>
          <p:cNvPr id="13" name="Содержимое 3" descr="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3" y="532797"/>
            <a:ext cx="5280456" cy="4860507"/>
          </a:xfrm>
          <a:prstGeom prst="ellipse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  <p:bldP spid="20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" name="Содержимое 5" descr="Nature_Flowers_Yellow_heaven__Flowers_008378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428625" y="571500"/>
            <a:ext cx="800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6000" b="1">
                <a:solidFill>
                  <a:srgbClr val="2A0957"/>
                </a:solidFill>
                <a:latin typeface="Constantia" pitchFamily="18" charset="0"/>
              </a:rPr>
              <a:t>Термін проведення:</a:t>
            </a:r>
            <a:endParaRPr lang="ru-RU" sz="6000" b="1">
              <a:solidFill>
                <a:srgbClr val="2A0957"/>
              </a:solidFill>
              <a:latin typeface="Constantia" pitchFamily="18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 rot="883542">
            <a:off x="3282950" y="1797050"/>
            <a:ext cx="3814763" cy="4403725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>
                <a:solidFill>
                  <a:schemeClr val="tx1"/>
                </a:solidFill>
                <a:latin typeface="Arlekino"/>
              </a:rPr>
              <a:t>Вересень 2017</a:t>
            </a:r>
          </a:p>
          <a:p>
            <a:pPr algn="ctr">
              <a:defRPr/>
            </a:pPr>
            <a:r>
              <a:rPr lang="uk-UA" sz="4000">
                <a:solidFill>
                  <a:schemeClr val="tx1"/>
                </a:solidFill>
                <a:latin typeface="Arlekino"/>
              </a:rPr>
              <a:t> -</a:t>
            </a:r>
          </a:p>
          <a:p>
            <a:pPr algn="ctr">
              <a:defRPr/>
            </a:pPr>
            <a:r>
              <a:rPr lang="uk-UA" sz="4000">
                <a:solidFill>
                  <a:schemeClr val="tx1"/>
                </a:solidFill>
                <a:latin typeface="Arlekino"/>
              </a:rPr>
              <a:t> травень</a:t>
            </a:r>
          </a:p>
          <a:p>
            <a:pPr algn="ctr">
              <a:defRPr/>
            </a:pPr>
            <a:r>
              <a:rPr lang="uk-UA" sz="4000">
                <a:solidFill>
                  <a:schemeClr val="tx1"/>
                </a:solidFill>
                <a:latin typeface="Arlekino"/>
              </a:rPr>
              <a:t>2018</a:t>
            </a:r>
            <a:endParaRPr lang="ru-RU" sz="4000">
              <a:solidFill>
                <a:schemeClr val="tx1"/>
              </a:solidFill>
              <a:latin typeface="Arlekino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Содержимое 3" descr="5-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1750"/>
            <a:ext cx="9144000" cy="6826250"/>
          </a:xfrm>
        </p:spPr>
      </p:pic>
      <p:sp>
        <p:nvSpPr>
          <p:cNvPr id="5" name="Пятно 2 4"/>
          <p:cNvSpPr/>
          <p:nvPr/>
        </p:nvSpPr>
        <p:spPr>
          <a:xfrm>
            <a:off x="250825" y="549275"/>
            <a:ext cx="8572500" cy="5786438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2A0957"/>
                </a:solidFill>
                <a:latin typeface="KursivC" pitchFamily="82" charset="0"/>
              </a:rPr>
              <a:t>Хто не знає минулого, той не вартий майбутнього</a:t>
            </a:r>
            <a:endParaRPr lang="ru-RU" sz="4000" b="1" dirty="0">
              <a:solidFill>
                <a:srgbClr val="2A0957"/>
              </a:solidFill>
              <a:latin typeface="KursivC" pitchFamily="82" charset="0"/>
            </a:endParaRPr>
          </a:p>
        </p:txBody>
      </p:sp>
      <p:sp>
        <p:nvSpPr>
          <p:cNvPr id="2" name="TextBox 4"/>
          <p:cNvSpPr txBox="1"/>
          <p:nvPr/>
        </p:nvSpPr>
        <p:spPr>
          <a:xfrm>
            <a:off x="1571604" y="142852"/>
            <a:ext cx="5214974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Наш девіз</a:t>
            </a:r>
            <a:endParaRPr lang="ru-RU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4" name="Содержимое 3" descr="5-2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9688"/>
            <a:ext cx="9144000" cy="6818312"/>
          </a:xfrm>
        </p:spPr>
      </p:pic>
      <p:sp>
        <p:nvSpPr>
          <p:cNvPr id="5" name="TextBox 4"/>
          <p:cNvSpPr txBox="1"/>
          <p:nvPr/>
        </p:nvSpPr>
        <p:spPr>
          <a:xfrm>
            <a:off x="1793846" y="488937"/>
            <a:ext cx="5357851" cy="7694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4400">
                <a:solidFill>
                  <a:schemeClr val="tx1"/>
                </a:solidFill>
              </a:rPr>
              <a:t>Структура проекту</a:t>
            </a:r>
            <a:endParaRPr lang="ru-RU" sz="4400">
              <a:solidFill>
                <a:schemeClr val="tx1"/>
              </a:solidFill>
            </a:endParaRPr>
          </a:p>
        </p:txBody>
      </p:sp>
      <p:pic>
        <p:nvPicPr>
          <p:cNvPr id="18438" name="Picture 12" descr="ukr_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844675"/>
            <a:ext cx="4608512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13"/>
          <p:cNvSpPr>
            <a:spLocks noChangeArrowheads="1"/>
          </p:cNvSpPr>
          <p:nvPr/>
        </p:nvSpPr>
        <p:spPr bwMode="auto">
          <a:xfrm>
            <a:off x="611188" y="2708275"/>
            <a:ext cx="2808287" cy="10080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Міні – проект “Україна -</a:t>
            </a:r>
          </a:p>
          <a:p>
            <a:pPr algn="ctr"/>
            <a:r>
              <a:rPr lang="uk-UA"/>
              <a:t>мій рідний край”</a:t>
            </a:r>
          </a:p>
          <a:p>
            <a:pPr algn="ctr"/>
            <a:r>
              <a:rPr lang="uk-UA"/>
              <a:t>5-7 класи</a:t>
            </a:r>
            <a:endParaRPr lang="ru-RU"/>
          </a:p>
        </p:txBody>
      </p:sp>
      <p:sp>
        <p:nvSpPr>
          <p:cNvPr id="18440" name="Rectangle 14"/>
          <p:cNvSpPr>
            <a:spLocks noChangeArrowheads="1"/>
          </p:cNvSpPr>
          <p:nvPr/>
        </p:nvSpPr>
        <p:spPr bwMode="auto">
          <a:xfrm>
            <a:off x="179388" y="1557338"/>
            <a:ext cx="295275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Міні – проект “Ми – діти</a:t>
            </a:r>
          </a:p>
          <a:p>
            <a:pPr algn="ctr"/>
            <a:r>
              <a:rPr lang="uk-UA"/>
              <a:t>твої, Україно”</a:t>
            </a:r>
          </a:p>
          <a:p>
            <a:pPr algn="ctr"/>
            <a:r>
              <a:rPr lang="uk-UA"/>
              <a:t>1-4 класи</a:t>
            </a:r>
            <a:endParaRPr lang="ru-RU"/>
          </a:p>
        </p:txBody>
      </p:sp>
      <p:sp>
        <p:nvSpPr>
          <p:cNvPr id="18441" name="Rectangle 15"/>
          <p:cNvSpPr>
            <a:spLocks noChangeArrowheads="1"/>
          </p:cNvSpPr>
          <p:nvPr/>
        </p:nvSpPr>
        <p:spPr bwMode="auto">
          <a:xfrm>
            <a:off x="900113" y="3933825"/>
            <a:ext cx="3073400" cy="11525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Міні – проект “Моє село</a:t>
            </a:r>
          </a:p>
          <a:p>
            <a:pPr algn="ctr"/>
            <a:r>
              <a:rPr lang="uk-UA"/>
              <a:t>перлина України”</a:t>
            </a:r>
          </a:p>
          <a:p>
            <a:pPr algn="ctr"/>
            <a:r>
              <a:rPr lang="uk-UA"/>
              <a:t>8-9 класи</a:t>
            </a:r>
            <a:endParaRPr lang="ru-RU"/>
          </a:p>
        </p:txBody>
      </p:sp>
      <p:sp>
        <p:nvSpPr>
          <p:cNvPr id="18442" name="Rectangle 16"/>
          <p:cNvSpPr>
            <a:spLocks noChangeArrowheads="1"/>
          </p:cNvSpPr>
          <p:nvPr/>
        </p:nvSpPr>
        <p:spPr bwMode="auto">
          <a:xfrm>
            <a:off x="1476375" y="5229225"/>
            <a:ext cx="2951163" cy="10080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Міні – проект </a:t>
            </a:r>
          </a:p>
          <a:p>
            <a:pPr algn="ctr"/>
            <a:r>
              <a:rPr lang="uk-UA"/>
              <a:t>“ Я – громадянин”</a:t>
            </a:r>
          </a:p>
          <a:p>
            <a:pPr algn="ctr"/>
            <a:r>
              <a:rPr lang="uk-UA"/>
              <a:t>10-11 класи</a:t>
            </a:r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792163"/>
          </a:xfrm>
        </p:spPr>
        <p:txBody>
          <a:bodyPr/>
          <a:lstStyle/>
          <a:p>
            <a:pPr algn="ctr"/>
            <a:r>
              <a:rPr lang="uk-UA" sz="4600" smtClean="0"/>
              <a:t>Етапи проекту</a:t>
            </a:r>
            <a:endParaRPr lang="ru-RU" sz="4600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5127625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uk-UA" sz="1700" b="1" smtClean="0"/>
          </a:p>
          <a:p>
            <a:pPr>
              <a:lnSpc>
                <a:spcPct val="80000"/>
              </a:lnSpc>
            </a:pPr>
            <a:r>
              <a:rPr lang="uk-UA" sz="1700" b="1" smtClean="0"/>
              <a:t>підготовчий</a:t>
            </a:r>
            <a:r>
              <a:rPr lang="uk-UA" sz="1700" smtClean="0"/>
              <a:t>: вибір теми, ознайомлення з темою учнів, визначення шляхів реалізації, створення творчих груп учнів, залучення батьків до роботи;</a:t>
            </a:r>
            <a:endParaRPr lang="uk-UA" sz="1700" b="1" smtClean="0"/>
          </a:p>
          <a:p>
            <a:pPr>
              <a:lnSpc>
                <a:spcPct val="80000"/>
              </a:lnSpc>
            </a:pPr>
            <a:r>
              <a:rPr lang="uk-UA" sz="1700" b="1" smtClean="0"/>
              <a:t>організаційно-практичний: </a:t>
            </a:r>
            <a:endParaRPr lang="uk-UA" sz="170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uk-UA" sz="1700" smtClean="0"/>
              <a:t>а)обробка дитячої літератури, підбір фото, ілюстрацій, розучування українських народних ігор, створення фотоколажу, виконання народних пісень, щедрівок;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uk-UA" sz="1700" smtClean="0"/>
              <a:t>б) розробка моделі  роботи;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uk-UA" sz="1700" smtClean="0"/>
              <a:t>в) участь у різноманітних конкурсах, олімпіадах, предметних тижнях, змаганнях ( конкурс ім. Петра Яцика, тиждень української мови);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uk-UA" sz="1700" smtClean="0"/>
              <a:t>г) відвідування театрів, музеїв;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uk-UA" sz="1700" smtClean="0"/>
              <a:t>д) проведення свят (свято Миколая, свято осені);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uk-UA" sz="1700" smtClean="0"/>
              <a:t>е) розробка моделі організації роботи.</a:t>
            </a:r>
            <a:endParaRPr lang="uk-UA" sz="1700" b="1" smtClean="0"/>
          </a:p>
          <a:p>
            <a:pPr>
              <a:lnSpc>
                <a:spcPct val="80000"/>
              </a:lnSpc>
            </a:pPr>
            <a:r>
              <a:rPr lang="uk-UA" sz="1700" b="1" smtClean="0"/>
              <a:t>- корекційно-оцінювальний: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uk-UA" sz="1700" b="1" smtClean="0"/>
              <a:t>- аналітичний: </a:t>
            </a:r>
            <a:r>
              <a:rPr lang="uk-UA" sz="1700" smtClean="0"/>
              <a:t> анкетування, тестування, діагностика знань учнів, збір інформації про рівень засвоєння матеріалів проекту;</a:t>
            </a:r>
            <a:endParaRPr lang="uk-UA" sz="1700" b="1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uk-UA" sz="1700" b="1" smtClean="0"/>
              <a:t>- завершальний:</a:t>
            </a:r>
            <a:r>
              <a:rPr lang="uk-UA" sz="1700" smtClean="0"/>
              <a:t> презентація міні - проектів</a:t>
            </a:r>
            <a:endParaRPr lang="ru-RU" sz="1700" smtClean="0"/>
          </a:p>
        </p:txBody>
      </p:sp>
      <p:pic>
        <p:nvPicPr>
          <p:cNvPr id="24580" name="Picture 4" descr="kv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5373688"/>
            <a:ext cx="426720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Содержимое 3" descr="5-2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9688"/>
            <a:ext cx="9144000" cy="6818312"/>
          </a:xfr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348038" y="3141663"/>
            <a:ext cx="2714625" cy="13573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dirty="0">
                <a:solidFill>
                  <a:srgbClr val="FFFF00"/>
                </a:solidFill>
              </a:rPr>
              <a:t>Я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323850" y="1484313"/>
            <a:ext cx="2857500" cy="1143000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став більше спілкуватися з друзями, родичами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Блок-схема: подготовка 9"/>
          <p:cNvSpPr/>
          <p:nvPr/>
        </p:nvSpPr>
        <p:spPr>
          <a:xfrm>
            <a:off x="179388" y="3068638"/>
            <a:ext cx="2857500" cy="1143000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вважаю, що приймати участь у проекті цікаво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Блок-схема: подготовка 10"/>
          <p:cNvSpPr/>
          <p:nvPr/>
        </p:nvSpPr>
        <p:spPr>
          <a:xfrm>
            <a:off x="5991225" y="1773238"/>
            <a:ext cx="3152775" cy="1633537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навчився відшукувати необхідну інформацію в бібліотеці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Блок-схема: подготовка 11"/>
          <p:cNvSpPr/>
          <p:nvPr/>
        </p:nvSpPr>
        <p:spPr>
          <a:xfrm>
            <a:off x="6156325" y="3716338"/>
            <a:ext cx="2857500" cy="1143000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>
                <a:solidFill>
                  <a:schemeClr val="tx1"/>
                </a:solidFill>
              </a:rPr>
              <a:t>став більше цінувати свою Батьківщину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Блок-схема: подготовка 12"/>
          <p:cNvSpPr/>
          <p:nvPr/>
        </p:nvSpPr>
        <p:spPr>
          <a:xfrm>
            <a:off x="4572000" y="5157788"/>
            <a:ext cx="2857500" cy="1143000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тепер більше знаю про Україну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Блок-схема: подготовка 13"/>
          <p:cNvSpPr/>
          <p:nvPr/>
        </p:nvSpPr>
        <p:spPr>
          <a:xfrm>
            <a:off x="971550" y="4581525"/>
            <a:ext cx="3081338" cy="1633538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навчився оцінювати свою роботу та роботу однокласників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Блок-схема: подготовка 14"/>
          <p:cNvSpPr/>
          <p:nvPr/>
        </p:nvSpPr>
        <p:spPr>
          <a:xfrm>
            <a:off x="2987675" y="1700213"/>
            <a:ext cx="3081338" cy="1276350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хочу ще більше дізнатися з історії України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4"/>
          <p:cNvSpPr txBox="1"/>
          <p:nvPr/>
        </p:nvSpPr>
        <p:spPr>
          <a:xfrm>
            <a:off x="1381437" y="488937"/>
            <a:ext cx="5711880" cy="7694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4400">
                <a:solidFill>
                  <a:schemeClr val="tx1"/>
                </a:solidFill>
              </a:rPr>
              <a:t>Очікувані результати</a:t>
            </a:r>
            <a:endParaRPr lang="ru-RU" sz="4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4600" b="1" smtClean="0">
                <a:solidFill>
                  <a:srgbClr val="003399"/>
                </a:solidFill>
              </a:rPr>
              <a:t>Себе навчай, щоб рухатись вперед!</a:t>
            </a:r>
            <a:endParaRPr lang="ru-RU" sz="4600" b="1" smtClean="0">
              <a:solidFill>
                <a:srgbClr val="003399"/>
              </a:solidFill>
            </a:endParaRPr>
          </a:p>
        </p:txBody>
      </p:sp>
      <p:pic>
        <p:nvPicPr>
          <p:cNvPr id="20482" name="Picture 4" descr="ukr_z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060575"/>
            <a:ext cx="583247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319</TotalTime>
  <Words>263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Annabelle</vt:lpstr>
      <vt:lpstr>Comic Sans MS</vt:lpstr>
      <vt:lpstr>Arial Unicode MS</vt:lpstr>
      <vt:lpstr>Arlekino</vt:lpstr>
      <vt:lpstr>KursivC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Етапи проекту</vt:lpstr>
      <vt:lpstr>Слайд 8</vt:lpstr>
      <vt:lpstr>Себе навчай, щоб рухатись вперед!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Loner-XP</dc:creator>
  <cp:lastModifiedBy>User</cp:lastModifiedBy>
  <cp:revision>22</cp:revision>
  <dcterms:created xsi:type="dcterms:W3CDTF">2011-12-21T17:07:02Z</dcterms:created>
  <dcterms:modified xsi:type="dcterms:W3CDTF">2017-09-11T15:48:08Z</dcterms:modified>
</cp:coreProperties>
</file>